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8" r:id="rId3"/>
    <p:sldId id="270" r:id="rId4"/>
    <p:sldId id="271" r:id="rId5"/>
    <p:sldId id="259" r:id="rId6"/>
    <p:sldId id="263" r:id="rId7"/>
    <p:sldId id="262" r:id="rId8"/>
    <p:sldId id="264" r:id="rId9"/>
    <p:sldId id="265" r:id="rId10"/>
    <p:sldId id="260"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3F1F0-5C42-A99F-BA4D-2921BBA5F4EB}" v="20" dt="2023-04-22T15:25:45.911"/>
    <p1510:client id="{3806ED96-63A2-79A4-8B8F-832F3EEB2726}" v="153" dt="2023-04-21T20:12:49.338"/>
    <p1510:client id="{526005A8-2E4F-2690-5D50-BF9B548E7E58}" v="37" dt="2023-04-22T14:34:34.554"/>
    <p1510:client id="{5C594FBF-D3C8-31AD-0B0A-FFC9AD0313D1}" v="152" dt="2023-04-22T15:52:36.816"/>
    <p1510:client id="{90048A07-CEEA-4711-1855-22E59E162AF2}" v="240" dt="2023-04-22T03:03:37.365"/>
    <p1510:client id="{E8331DDB-4831-4947-9B51-1F52AC5C5386}" v="444" dt="2023-04-22T15:57:32.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51F7C4-62AC-47D4-A198-C5DBA34578C8}"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CA771817-CB09-469E-8F4A-7ECE2F90E7AE}">
      <dgm:prSet/>
      <dgm:spPr/>
      <dgm:t>
        <a:bodyPr/>
        <a:lstStyle/>
        <a:p>
          <a:r>
            <a:rPr lang="en-US"/>
            <a:t>All of the costs in the model contribute to the total costs of restoring electric car batteries. </a:t>
          </a:r>
        </a:p>
      </dgm:t>
    </dgm:pt>
    <dgm:pt modelId="{29C4AE59-1603-4733-AEF6-097DCD615566}" type="parTrans" cxnId="{0DD068D0-8A5F-464D-BE5D-55353F56C76C}">
      <dgm:prSet/>
      <dgm:spPr/>
      <dgm:t>
        <a:bodyPr/>
        <a:lstStyle/>
        <a:p>
          <a:endParaRPr lang="en-US"/>
        </a:p>
      </dgm:t>
    </dgm:pt>
    <dgm:pt modelId="{3FB5082D-2A13-4FC4-92D5-40B9FE1C470B}" type="sibTrans" cxnId="{0DD068D0-8A5F-464D-BE5D-55353F56C76C}">
      <dgm:prSet/>
      <dgm:spPr/>
      <dgm:t>
        <a:bodyPr/>
        <a:lstStyle/>
        <a:p>
          <a:endParaRPr lang="en-US"/>
        </a:p>
      </dgm:t>
    </dgm:pt>
    <dgm:pt modelId="{B86C6345-B30F-4FB2-8862-F42821C371AE}">
      <dgm:prSet/>
      <dgm:spPr/>
      <dgm:t>
        <a:bodyPr/>
        <a:lstStyle/>
        <a:p>
          <a:r>
            <a:rPr lang="en-US"/>
            <a:t>The optimization of the logistics process and the efficiency of the recovery process both reduce the total cost. </a:t>
          </a:r>
        </a:p>
      </dgm:t>
    </dgm:pt>
    <dgm:pt modelId="{D538797C-56BD-4DE8-97C5-7BA21B4198E9}" type="parTrans" cxnId="{6666BA67-4D93-4D56-8EAA-516C2FB5B28A}">
      <dgm:prSet/>
      <dgm:spPr/>
      <dgm:t>
        <a:bodyPr/>
        <a:lstStyle/>
        <a:p>
          <a:endParaRPr lang="en-US"/>
        </a:p>
      </dgm:t>
    </dgm:pt>
    <dgm:pt modelId="{B909905E-0E0A-47B9-906C-CC2FDCF159D7}" type="sibTrans" cxnId="{6666BA67-4D93-4D56-8EAA-516C2FB5B28A}">
      <dgm:prSet/>
      <dgm:spPr/>
      <dgm:t>
        <a:bodyPr/>
        <a:lstStyle/>
        <a:p>
          <a:endParaRPr lang="en-US"/>
        </a:p>
      </dgm:t>
    </dgm:pt>
    <dgm:pt modelId="{62E5CD33-0EA7-4E38-99D9-0C8CE22CE034}">
      <dgm:prSet/>
      <dgm:spPr/>
      <dgm:t>
        <a:bodyPr/>
        <a:lstStyle/>
        <a:p>
          <a:r>
            <a:rPr lang="en-US"/>
            <a:t>The graphs show how they independently affect the costs.  </a:t>
          </a:r>
        </a:p>
      </dgm:t>
    </dgm:pt>
    <dgm:pt modelId="{166B6081-0830-406F-804D-80D72E38C312}" type="parTrans" cxnId="{BFE30313-BFC2-4E8C-B48A-DB609A5F99AC}">
      <dgm:prSet/>
      <dgm:spPr/>
      <dgm:t>
        <a:bodyPr/>
        <a:lstStyle/>
        <a:p>
          <a:endParaRPr lang="en-US"/>
        </a:p>
      </dgm:t>
    </dgm:pt>
    <dgm:pt modelId="{E2C55DA6-AB5F-4701-BF20-B63564B3FB69}" type="sibTrans" cxnId="{BFE30313-BFC2-4E8C-B48A-DB609A5F99AC}">
      <dgm:prSet/>
      <dgm:spPr/>
      <dgm:t>
        <a:bodyPr/>
        <a:lstStyle/>
        <a:p>
          <a:endParaRPr lang="en-US"/>
        </a:p>
      </dgm:t>
    </dgm:pt>
    <dgm:pt modelId="{6805CA0D-1966-4D88-9D8D-735A9B6C68C9}" type="pres">
      <dgm:prSet presAssocID="{E051F7C4-62AC-47D4-A198-C5DBA34578C8}" presName="hierChild1" presStyleCnt="0">
        <dgm:presLayoutVars>
          <dgm:chPref val="1"/>
          <dgm:dir/>
          <dgm:animOne val="branch"/>
          <dgm:animLvl val="lvl"/>
          <dgm:resizeHandles/>
        </dgm:presLayoutVars>
      </dgm:prSet>
      <dgm:spPr/>
    </dgm:pt>
    <dgm:pt modelId="{0F118AB3-13C3-41EC-BDE7-738258C6DD03}" type="pres">
      <dgm:prSet presAssocID="{CA771817-CB09-469E-8F4A-7ECE2F90E7AE}" presName="hierRoot1" presStyleCnt="0"/>
      <dgm:spPr/>
    </dgm:pt>
    <dgm:pt modelId="{5DC0BD30-FC61-4B73-A210-F5AC2F6207C3}" type="pres">
      <dgm:prSet presAssocID="{CA771817-CB09-469E-8F4A-7ECE2F90E7AE}" presName="composite" presStyleCnt="0"/>
      <dgm:spPr/>
    </dgm:pt>
    <dgm:pt modelId="{1D513BF2-1A07-49A9-A5D5-001883673C2A}" type="pres">
      <dgm:prSet presAssocID="{CA771817-CB09-469E-8F4A-7ECE2F90E7AE}" presName="background" presStyleLbl="node0" presStyleIdx="0" presStyleCnt="3"/>
      <dgm:spPr/>
    </dgm:pt>
    <dgm:pt modelId="{DC15A05A-C4AF-4987-BFE9-5CA4F33FD027}" type="pres">
      <dgm:prSet presAssocID="{CA771817-CB09-469E-8F4A-7ECE2F90E7AE}" presName="text" presStyleLbl="fgAcc0" presStyleIdx="0" presStyleCnt="3">
        <dgm:presLayoutVars>
          <dgm:chPref val="3"/>
        </dgm:presLayoutVars>
      </dgm:prSet>
      <dgm:spPr/>
    </dgm:pt>
    <dgm:pt modelId="{943DAA10-491A-4BAF-9D94-48DC1FE0003C}" type="pres">
      <dgm:prSet presAssocID="{CA771817-CB09-469E-8F4A-7ECE2F90E7AE}" presName="hierChild2" presStyleCnt="0"/>
      <dgm:spPr/>
    </dgm:pt>
    <dgm:pt modelId="{6523892B-8984-4551-8ACC-2E6E2D295304}" type="pres">
      <dgm:prSet presAssocID="{B86C6345-B30F-4FB2-8862-F42821C371AE}" presName="hierRoot1" presStyleCnt="0"/>
      <dgm:spPr/>
    </dgm:pt>
    <dgm:pt modelId="{BCD7A8FC-AB4A-484B-884B-A0E8BCA310BE}" type="pres">
      <dgm:prSet presAssocID="{B86C6345-B30F-4FB2-8862-F42821C371AE}" presName="composite" presStyleCnt="0"/>
      <dgm:spPr/>
    </dgm:pt>
    <dgm:pt modelId="{FD568558-C79B-4C92-AD8C-96AC38B6B887}" type="pres">
      <dgm:prSet presAssocID="{B86C6345-B30F-4FB2-8862-F42821C371AE}" presName="background" presStyleLbl="node0" presStyleIdx="1" presStyleCnt="3"/>
      <dgm:spPr/>
    </dgm:pt>
    <dgm:pt modelId="{FE812711-E3D7-41A9-93DA-7301C8F2F60C}" type="pres">
      <dgm:prSet presAssocID="{B86C6345-B30F-4FB2-8862-F42821C371AE}" presName="text" presStyleLbl="fgAcc0" presStyleIdx="1" presStyleCnt="3">
        <dgm:presLayoutVars>
          <dgm:chPref val="3"/>
        </dgm:presLayoutVars>
      </dgm:prSet>
      <dgm:spPr/>
    </dgm:pt>
    <dgm:pt modelId="{A451F037-2129-46AD-BDFC-5354CD732D4F}" type="pres">
      <dgm:prSet presAssocID="{B86C6345-B30F-4FB2-8862-F42821C371AE}" presName="hierChild2" presStyleCnt="0"/>
      <dgm:spPr/>
    </dgm:pt>
    <dgm:pt modelId="{229CA41B-C8B4-49FA-BDA8-56DF42AFF6F1}" type="pres">
      <dgm:prSet presAssocID="{62E5CD33-0EA7-4E38-99D9-0C8CE22CE034}" presName="hierRoot1" presStyleCnt="0"/>
      <dgm:spPr/>
    </dgm:pt>
    <dgm:pt modelId="{275BD7C2-9587-4BF8-92EA-A1B527BFB732}" type="pres">
      <dgm:prSet presAssocID="{62E5CD33-0EA7-4E38-99D9-0C8CE22CE034}" presName="composite" presStyleCnt="0"/>
      <dgm:spPr/>
    </dgm:pt>
    <dgm:pt modelId="{36902D77-A1B7-42C6-9ABE-750991C78DB5}" type="pres">
      <dgm:prSet presAssocID="{62E5CD33-0EA7-4E38-99D9-0C8CE22CE034}" presName="background" presStyleLbl="node0" presStyleIdx="2" presStyleCnt="3"/>
      <dgm:spPr/>
    </dgm:pt>
    <dgm:pt modelId="{58AA6BDE-52D7-4E6C-844E-D8867F1C980F}" type="pres">
      <dgm:prSet presAssocID="{62E5CD33-0EA7-4E38-99D9-0C8CE22CE034}" presName="text" presStyleLbl="fgAcc0" presStyleIdx="2" presStyleCnt="3">
        <dgm:presLayoutVars>
          <dgm:chPref val="3"/>
        </dgm:presLayoutVars>
      </dgm:prSet>
      <dgm:spPr/>
    </dgm:pt>
    <dgm:pt modelId="{0BEEDCA9-AAFD-4C2C-8A2C-DB3BBCFC26DC}" type="pres">
      <dgm:prSet presAssocID="{62E5CD33-0EA7-4E38-99D9-0C8CE22CE034}" presName="hierChild2" presStyleCnt="0"/>
      <dgm:spPr/>
    </dgm:pt>
  </dgm:ptLst>
  <dgm:cxnLst>
    <dgm:cxn modelId="{BFE30313-BFC2-4E8C-B48A-DB609A5F99AC}" srcId="{E051F7C4-62AC-47D4-A198-C5DBA34578C8}" destId="{62E5CD33-0EA7-4E38-99D9-0C8CE22CE034}" srcOrd="2" destOrd="0" parTransId="{166B6081-0830-406F-804D-80D72E38C312}" sibTransId="{E2C55DA6-AB5F-4701-BF20-B63564B3FB69}"/>
    <dgm:cxn modelId="{BE747F2C-0D18-452E-9F9B-867057AA7F2D}" type="presOf" srcId="{62E5CD33-0EA7-4E38-99D9-0C8CE22CE034}" destId="{58AA6BDE-52D7-4E6C-844E-D8867F1C980F}" srcOrd="0" destOrd="0" presId="urn:microsoft.com/office/officeart/2005/8/layout/hierarchy1"/>
    <dgm:cxn modelId="{6666BA67-4D93-4D56-8EAA-516C2FB5B28A}" srcId="{E051F7C4-62AC-47D4-A198-C5DBA34578C8}" destId="{B86C6345-B30F-4FB2-8862-F42821C371AE}" srcOrd="1" destOrd="0" parTransId="{D538797C-56BD-4DE8-97C5-7BA21B4198E9}" sibTransId="{B909905E-0E0A-47B9-906C-CC2FDCF159D7}"/>
    <dgm:cxn modelId="{AD93A0CB-939E-4E3E-9A65-7126CBB01AAC}" type="presOf" srcId="{B86C6345-B30F-4FB2-8862-F42821C371AE}" destId="{FE812711-E3D7-41A9-93DA-7301C8F2F60C}" srcOrd="0" destOrd="0" presId="urn:microsoft.com/office/officeart/2005/8/layout/hierarchy1"/>
    <dgm:cxn modelId="{0DD068D0-8A5F-464D-BE5D-55353F56C76C}" srcId="{E051F7C4-62AC-47D4-A198-C5DBA34578C8}" destId="{CA771817-CB09-469E-8F4A-7ECE2F90E7AE}" srcOrd="0" destOrd="0" parTransId="{29C4AE59-1603-4733-AEF6-097DCD615566}" sibTransId="{3FB5082D-2A13-4FC4-92D5-40B9FE1C470B}"/>
    <dgm:cxn modelId="{E40D10F4-0072-42AB-9FD8-757AB567D95E}" type="presOf" srcId="{CA771817-CB09-469E-8F4A-7ECE2F90E7AE}" destId="{DC15A05A-C4AF-4987-BFE9-5CA4F33FD027}" srcOrd="0" destOrd="0" presId="urn:microsoft.com/office/officeart/2005/8/layout/hierarchy1"/>
    <dgm:cxn modelId="{BEC1F7FA-5AE3-49D4-A115-F1CE27000DA0}" type="presOf" srcId="{E051F7C4-62AC-47D4-A198-C5DBA34578C8}" destId="{6805CA0D-1966-4D88-9D8D-735A9B6C68C9}" srcOrd="0" destOrd="0" presId="urn:microsoft.com/office/officeart/2005/8/layout/hierarchy1"/>
    <dgm:cxn modelId="{5CDC866D-0534-4470-991B-B378996EC396}" type="presParOf" srcId="{6805CA0D-1966-4D88-9D8D-735A9B6C68C9}" destId="{0F118AB3-13C3-41EC-BDE7-738258C6DD03}" srcOrd="0" destOrd="0" presId="urn:microsoft.com/office/officeart/2005/8/layout/hierarchy1"/>
    <dgm:cxn modelId="{F27839B6-2E1F-4291-BB27-7A5A8D52255B}" type="presParOf" srcId="{0F118AB3-13C3-41EC-BDE7-738258C6DD03}" destId="{5DC0BD30-FC61-4B73-A210-F5AC2F6207C3}" srcOrd="0" destOrd="0" presId="urn:microsoft.com/office/officeart/2005/8/layout/hierarchy1"/>
    <dgm:cxn modelId="{1E8E73DD-CD3B-41E7-8CEC-42388027342B}" type="presParOf" srcId="{5DC0BD30-FC61-4B73-A210-F5AC2F6207C3}" destId="{1D513BF2-1A07-49A9-A5D5-001883673C2A}" srcOrd="0" destOrd="0" presId="urn:microsoft.com/office/officeart/2005/8/layout/hierarchy1"/>
    <dgm:cxn modelId="{8C106CA3-308C-4CCE-ABCB-E15D29DB14C2}" type="presParOf" srcId="{5DC0BD30-FC61-4B73-A210-F5AC2F6207C3}" destId="{DC15A05A-C4AF-4987-BFE9-5CA4F33FD027}" srcOrd="1" destOrd="0" presId="urn:microsoft.com/office/officeart/2005/8/layout/hierarchy1"/>
    <dgm:cxn modelId="{AECC1D7C-F438-4540-9682-2F9A4454D6F5}" type="presParOf" srcId="{0F118AB3-13C3-41EC-BDE7-738258C6DD03}" destId="{943DAA10-491A-4BAF-9D94-48DC1FE0003C}" srcOrd="1" destOrd="0" presId="urn:microsoft.com/office/officeart/2005/8/layout/hierarchy1"/>
    <dgm:cxn modelId="{914DFF70-D068-4E6D-AED3-D598625E5C59}" type="presParOf" srcId="{6805CA0D-1966-4D88-9D8D-735A9B6C68C9}" destId="{6523892B-8984-4551-8ACC-2E6E2D295304}" srcOrd="1" destOrd="0" presId="urn:microsoft.com/office/officeart/2005/8/layout/hierarchy1"/>
    <dgm:cxn modelId="{B5B28939-2995-4CA3-AB5F-1AA4941D3BBC}" type="presParOf" srcId="{6523892B-8984-4551-8ACC-2E6E2D295304}" destId="{BCD7A8FC-AB4A-484B-884B-A0E8BCA310BE}" srcOrd="0" destOrd="0" presId="urn:microsoft.com/office/officeart/2005/8/layout/hierarchy1"/>
    <dgm:cxn modelId="{DAC68CBA-C557-4911-9913-1B30B895F4F3}" type="presParOf" srcId="{BCD7A8FC-AB4A-484B-884B-A0E8BCA310BE}" destId="{FD568558-C79B-4C92-AD8C-96AC38B6B887}" srcOrd="0" destOrd="0" presId="urn:microsoft.com/office/officeart/2005/8/layout/hierarchy1"/>
    <dgm:cxn modelId="{8B65E04D-CEFD-40E2-8FEA-73FC2A46B1B1}" type="presParOf" srcId="{BCD7A8FC-AB4A-484B-884B-A0E8BCA310BE}" destId="{FE812711-E3D7-41A9-93DA-7301C8F2F60C}" srcOrd="1" destOrd="0" presId="urn:microsoft.com/office/officeart/2005/8/layout/hierarchy1"/>
    <dgm:cxn modelId="{15862FA9-5DC0-4042-B71A-4571F57EE10E}" type="presParOf" srcId="{6523892B-8984-4551-8ACC-2E6E2D295304}" destId="{A451F037-2129-46AD-BDFC-5354CD732D4F}" srcOrd="1" destOrd="0" presId="urn:microsoft.com/office/officeart/2005/8/layout/hierarchy1"/>
    <dgm:cxn modelId="{21352F8B-308D-4649-A099-4DBBA6F856C5}" type="presParOf" srcId="{6805CA0D-1966-4D88-9D8D-735A9B6C68C9}" destId="{229CA41B-C8B4-49FA-BDA8-56DF42AFF6F1}" srcOrd="2" destOrd="0" presId="urn:microsoft.com/office/officeart/2005/8/layout/hierarchy1"/>
    <dgm:cxn modelId="{279B03A1-55A3-4453-9309-B08B8D700E44}" type="presParOf" srcId="{229CA41B-C8B4-49FA-BDA8-56DF42AFF6F1}" destId="{275BD7C2-9587-4BF8-92EA-A1B527BFB732}" srcOrd="0" destOrd="0" presId="urn:microsoft.com/office/officeart/2005/8/layout/hierarchy1"/>
    <dgm:cxn modelId="{017C22F9-E18F-457F-8FC7-52044961C995}" type="presParOf" srcId="{275BD7C2-9587-4BF8-92EA-A1B527BFB732}" destId="{36902D77-A1B7-42C6-9ABE-750991C78DB5}" srcOrd="0" destOrd="0" presId="urn:microsoft.com/office/officeart/2005/8/layout/hierarchy1"/>
    <dgm:cxn modelId="{AF9D16A5-1CBA-4C3B-A32B-F2CC5FF04A9A}" type="presParOf" srcId="{275BD7C2-9587-4BF8-92EA-A1B527BFB732}" destId="{58AA6BDE-52D7-4E6C-844E-D8867F1C980F}" srcOrd="1" destOrd="0" presId="urn:microsoft.com/office/officeart/2005/8/layout/hierarchy1"/>
    <dgm:cxn modelId="{646F7E35-006D-4B0C-A9B0-16AD5E96EF58}" type="presParOf" srcId="{229CA41B-C8B4-49FA-BDA8-56DF42AFF6F1}" destId="{0BEEDCA9-AAFD-4C2C-8A2C-DB3BBCFC26D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13BF2-1A07-49A9-A5D5-001883673C2A}">
      <dsp:nvSpPr>
        <dsp:cNvPr id="0" name=""/>
        <dsp:cNvSpPr/>
      </dsp:nvSpPr>
      <dsp:spPr>
        <a:xfrm>
          <a:off x="0"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C15A05A-C4AF-4987-BFE9-5CA4F33FD027}">
      <dsp:nvSpPr>
        <dsp:cNvPr id="0" name=""/>
        <dsp:cNvSpPr/>
      </dsp:nvSpPr>
      <dsp:spPr>
        <a:xfrm>
          <a:off x="330517"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All of the costs in the model contribute to the total costs of restoring electric car batteries. </a:t>
          </a:r>
        </a:p>
      </dsp:txBody>
      <dsp:txXfrm>
        <a:off x="385841" y="1355600"/>
        <a:ext cx="2864008" cy="1778259"/>
      </dsp:txXfrm>
    </dsp:sp>
    <dsp:sp modelId="{FD568558-C79B-4C92-AD8C-96AC38B6B887}">
      <dsp:nvSpPr>
        <dsp:cNvPr id="0" name=""/>
        <dsp:cNvSpPr/>
      </dsp:nvSpPr>
      <dsp:spPr>
        <a:xfrm>
          <a:off x="3635691"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E812711-E3D7-41A9-93DA-7301C8F2F60C}">
      <dsp:nvSpPr>
        <dsp:cNvPr id="0" name=""/>
        <dsp:cNvSpPr/>
      </dsp:nvSpPr>
      <dsp:spPr>
        <a:xfrm>
          <a:off x="3966209"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optimization of the logistics process and the efficiency of the recovery process both reduce the total cost. </a:t>
          </a:r>
        </a:p>
      </dsp:txBody>
      <dsp:txXfrm>
        <a:off x="4021533" y="1355600"/>
        <a:ext cx="2864008" cy="1778259"/>
      </dsp:txXfrm>
    </dsp:sp>
    <dsp:sp modelId="{36902D77-A1B7-42C6-9ABE-750991C78DB5}">
      <dsp:nvSpPr>
        <dsp:cNvPr id="0" name=""/>
        <dsp:cNvSpPr/>
      </dsp:nvSpPr>
      <dsp:spPr>
        <a:xfrm>
          <a:off x="7271383"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8AA6BDE-52D7-4E6C-844E-D8867F1C980F}">
      <dsp:nvSpPr>
        <dsp:cNvPr id="0" name=""/>
        <dsp:cNvSpPr/>
      </dsp:nvSpPr>
      <dsp:spPr>
        <a:xfrm>
          <a:off x="7601901"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graphs show how they independently affect the costs.  </a:t>
          </a:r>
        </a:p>
      </dsp:txBody>
      <dsp:txXfrm>
        <a:off x="7657225" y="1355600"/>
        <a:ext cx="2864008" cy="177825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4/24/2023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73908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831526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4/24/2023</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410371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284483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4/24/2023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40269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4/24/2023</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70961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4/24/2023</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304057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605294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4/24/2023</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92972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979888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4/24/2023</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11550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4/24/2023</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a:p>
        </p:txBody>
      </p:sp>
    </p:spTree>
    <p:extLst>
      <p:ext uri="{BB962C8B-B14F-4D97-AF65-F5344CB8AC3E}">
        <p14:creationId xmlns:p14="http://schemas.microsoft.com/office/powerpoint/2010/main" val="81160752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ox Production Line">
            <a:extLst>
              <a:ext uri="{FF2B5EF4-FFF2-40B4-BE49-F238E27FC236}">
                <a16:creationId xmlns:a16="http://schemas.microsoft.com/office/drawing/2014/main" id="{E6CE3D64-2BC3-A8CA-7A33-356D05A7E8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43813" y="10"/>
            <a:ext cx="12191980" cy="6857989"/>
          </a:xfrm>
          <a:prstGeom prst="rect">
            <a:avLst/>
          </a:prstGeom>
        </p:spPr>
      </p:pic>
      <p:sp>
        <p:nvSpPr>
          <p:cNvPr id="2" name="Title 1"/>
          <p:cNvSpPr>
            <a:spLocks noGrp="1"/>
          </p:cNvSpPr>
          <p:nvPr>
            <p:ph type="ctrTitle"/>
          </p:nvPr>
        </p:nvSpPr>
        <p:spPr>
          <a:xfrm>
            <a:off x="1524000" y="3220947"/>
            <a:ext cx="9144000" cy="2940679"/>
          </a:xfrm>
        </p:spPr>
        <p:txBody>
          <a:bodyPr anchor="t">
            <a:normAutofit/>
          </a:bodyPr>
          <a:lstStyle/>
          <a:p>
            <a:r>
              <a:rPr lang="en-US">
                <a:solidFill>
                  <a:schemeClr val="tx1"/>
                </a:solidFill>
                <a:cs typeface="Calibri Light"/>
              </a:rPr>
              <a:t>Modeling Battery Restoration</a:t>
            </a:r>
            <a:endParaRPr lang="en-US">
              <a:solidFill>
                <a:schemeClr val="tx1"/>
              </a:solidFill>
            </a:endParaRPr>
          </a:p>
        </p:txBody>
      </p:sp>
      <p:sp>
        <p:nvSpPr>
          <p:cNvPr id="5" name="TextBox 4">
            <a:extLst>
              <a:ext uri="{FF2B5EF4-FFF2-40B4-BE49-F238E27FC236}">
                <a16:creationId xmlns:a16="http://schemas.microsoft.com/office/drawing/2014/main" id="{B1317C32-0615-813F-1A22-21CDE8DD545A}"/>
              </a:ext>
            </a:extLst>
          </p:cNvPr>
          <p:cNvSpPr txBox="1"/>
          <p:nvPr/>
        </p:nvSpPr>
        <p:spPr>
          <a:xfrm>
            <a:off x="1999454" y="4695030"/>
            <a:ext cx="8137916" cy="405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 Randy Koliha, Isaiah Sarria,  Jack Levitt , and Susan Nunez</a:t>
            </a:r>
            <a:r>
              <a:rPr lang="en-US" sz="2000">
                <a:solidFill>
                  <a:schemeClr val="bg1"/>
                </a:solidFill>
              </a:rPr>
              <a:t> </a:t>
            </a:r>
            <a:endParaRPr lang="en-US">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8D59-621F-FB9C-E679-F04E522CA395}"/>
              </a:ext>
            </a:extLst>
          </p:cNvPr>
          <p:cNvSpPr>
            <a:spLocks noGrp="1"/>
          </p:cNvSpPr>
          <p:nvPr>
            <p:ph type="title"/>
          </p:nvPr>
        </p:nvSpPr>
        <p:spPr/>
        <p:txBody>
          <a:bodyPr/>
          <a:lstStyle/>
          <a:p>
            <a:r>
              <a:rPr lang="en-US">
                <a:cs typeface="Calibri Light"/>
              </a:rPr>
              <a:t>Results</a:t>
            </a:r>
            <a:endParaRPr lang="en-US"/>
          </a:p>
        </p:txBody>
      </p:sp>
      <p:pic>
        <p:nvPicPr>
          <p:cNvPr id="7" name="Picture 7" descr="Graphical user interface, chart, application&#10;&#10;Description automatically generated">
            <a:extLst>
              <a:ext uri="{FF2B5EF4-FFF2-40B4-BE49-F238E27FC236}">
                <a16:creationId xmlns:a16="http://schemas.microsoft.com/office/drawing/2014/main" id="{7A71F191-A8FB-C59C-ADEF-9AA3CEE12CFC}"/>
              </a:ext>
            </a:extLst>
          </p:cNvPr>
          <p:cNvPicPr>
            <a:picLocks noGrp="1" noChangeAspect="1"/>
          </p:cNvPicPr>
          <p:nvPr>
            <p:ph idx="1"/>
          </p:nvPr>
        </p:nvPicPr>
        <p:blipFill>
          <a:blip r:embed="rId2"/>
          <a:stretch>
            <a:fillRect/>
          </a:stretch>
        </p:blipFill>
        <p:spPr>
          <a:xfrm>
            <a:off x="4648543" y="353086"/>
            <a:ext cx="7360226" cy="2622837"/>
          </a:xfrm>
        </p:spPr>
      </p:pic>
      <p:sp>
        <p:nvSpPr>
          <p:cNvPr id="8" name="TextBox 7">
            <a:extLst>
              <a:ext uri="{FF2B5EF4-FFF2-40B4-BE49-F238E27FC236}">
                <a16:creationId xmlns:a16="http://schemas.microsoft.com/office/drawing/2014/main" id="{EAF9FE27-7B72-9F6D-B1F0-77E9C1C5B605}"/>
              </a:ext>
            </a:extLst>
          </p:cNvPr>
          <p:cNvSpPr txBox="1"/>
          <p:nvPr/>
        </p:nvSpPr>
        <p:spPr>
          <a:xfrm>
            <a:off x="5074919" y="3762894"/>
            <a:ext cx="66460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These graphs state this is when the sliders are both at 1 meaning making it at its max efficiency. Bringing all the costs and total costs to the lowest level as possible</a:t>
            </a:r>
            <a:r>
              <a:rPr lang="en-US">
                <a:latin typeface="Verdana"/>
                <a:ea typeface="Verdana"/>
                <a:cs typeface="Calibri"/>
              </a:rPr>
              <a:t>.</a:t>
            </a:r>
            <a:r>
              <a:rPr lang="en-US">
                <a:latin typeface="Verdana"/>
                <a:ea typeface="Calibri"/>
                <a:cs typeface="Calibri"/>
              </a:rPr>
              <a:t> </a:t>
            </a:r>
            <a:endParaRPr lang="en-US">
              <a:latin typeface="Verdana"/>
            </a:endParaRPr>
          </a:p>
        </p:txBody>
      </p:sp>
    </p:spTree>
    <p:extLst>
      <p:ext uri="{BB962C8B-B14F-4D97-AF65-F5344CB8AC3E}">
        <p14:creationId xmlns:p14="http://schemas.microsoft.com/office/powerpoint/2010/main" val="3189944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6B9-A5BA-0354-DEBA-B11392009CC0}"/>
              </a:ext>
            </a:extLst>
          </p:cNvPr>
          <p:cNvSpPr>
            <a:spLocks noGrp="1"/>
          </p:cNvSpPr>
          <p:nvPr>
            <p:ph type="title"/>
          </p:nvPr>
        </p:nvSpPr>
        <p:spPr/>
        <p:txBody>
          <a:bodyPr/>
          <a:lstStyle/>
          <a:p>
            <a:r>
              <a:rPr lang="en-US">
                <a:cs typeface="Calibri Light"/>
              </a:rPr>
              <a:t>Results </a:t>
            </a:r>
            <a:endParaRPr lang="en-US"/>
          </a:p>
        </p:txBody>
      </p:sp>
      <p:pic>
        <p:nvPicPr>
          <p:cNvPr id="7" name="Picture 7" descr="Chart, line chart&#10;&#10;Description automatically generated">
            <a:extLst>
              <a:ext uri="{FF2B5EF4-FFF2-40B4-BE49-F238E27FC236}">
                <a16:creationId xmlns:a16="http://schemas.microsoft.com/office/drawing/2014/main" id="{C0AAB6E8-76B9-F929-519B-B8AB2214B2A7}"/>
              </a:ext>
            </a:extLst>
          </p:cNvPr>
          <p:cNvPicPr>
            <a:picLocks noGrp="1" noChangeAspect="1"/>
          </p:cNvPicPr>
          <p:nvPr>
            <p:ph idx="1"/>
          </p:nvPr>
        </p:nvPicPr>
        <p:blipFill rotWithShape="1">
          <a:blip r:embed="rId2"/>
          <a:srcRect r="10848"/>
          <a:stretch/>
        </p:blipFill>
        <p:spPr>
          <a:xfrm>
            <a:off x="4938339" y="477828"/>
            <a:ext cx="6960876" cy="2740500"/>
          </a:xfrm>
        </p:spPr>
      </p:pic>
      <p:sp>
        <p:nvSpPr>
          <p:cNvPr id="8" name="TextBox 7">
            <a:extLst>
              <a:ext uri="{FF2B5EF4-FFF2-40B4-BE49-F238E27FC236}">
                <a16:creationId xmlns:a16="http://schemas.microsoft.com/office/drawing/2014/main" id="{F53A5565-47CC-4D01-C30F-82CEFAD92882}"/>
              </a:ext>
            </a:extLst>
          </p:cNvPr>
          <p:cNvSpPr txBox="1"/>
          <p:nvPr/>
        </p:nvSpPr>
        <p:spPr>
          <a:xfrm>
            <a:off x="5162203" y="3803072"/>
            <a:ext cx="670837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These graphs show when the slider on the right is reduced, efficiency drops making costs increase for efficiency of recovery processes respective costs. This also bring the total cost up but only by the aggregated costs on the right. When the slider is back on 1 the cost drops.</a:t>
            </a:r>
            <a:endParaRPr lang="en-US">
              <a:latin typeface="Calibri"/>
              <a:ea typeface="Verdana"/>
              <a:cs typeface="Calibri"/>
            </a:endParaRPr>
          </a:p>
        </p:txBody>
      </p:sp>
    </p:spTree>
    <p:extLst>
      <p:ext uri="{BB962C8B-B14F-4D97-AF65-F5344CB8AC3E}">
        <p14:creationId xmlns:p14="http://schemas.microsoft.com/office/powerpoint/2010/main" val="3270551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5E6EE-964A-764B-8191-92B2A2A118F6}"/>
              </a:ext>
            </a:extLst>
          </p:cNvPr>
          <p:cNvSpPr>
            <a:spLocks noGrp="1"/>
          </p:cNvSpPr>
          <p:nvPr>
            <p:ph type="title"/>
          </p:nvPr>
        </p:nvSpPr>
        <p:spPr/>
        <p:txBody>
          <a:bodyPr/>
          <a:lstStyle/>
          <a:p>
            <a:r>
              <a:rPr lang="en-US">
                <a:cs typeface="Calibri Light"/>
              </a:rPr>
              <a:t>Results</a:t>
            </a:r>
            <a:endParaRPr lang="en-US"/>
          </a:p>
        </p:txBody>
      </p:sp>
      <p:pic>
        <p:nvPicPr>
          <p:cNvPr id="4" name="Picture 4" descr="Graphical user interface, chart&#10;&#10;Description automatically generated">
            <a:extLst>
              <a:ext uri="{FF2B5EF4-FFF2-40B4-BE49-F238E27FC236}">
                <a16:creationId xmlns:a16="http://schemas.microsoft.com/office/drawing/2014/main" id="{E0CA2FD7-38E1-0597-B24B-4044BB5B6B44}"/>
              </a:ext>
            </a:extLst>
          </p:cNvPr>
          <p:cNvPicPr>
            <a:picLocks noGrp="1" noChangeAspect="1"/>
          </p:cNvPicPr>
          <p:nvPr>
            <p:ph idx="1"/>
          </p:nvPr>
        </p:nvPicPr>
        <p:blipFill>
          <a:blip r:embed="rId2"/>
          <a:stretch>
            <a:fillRect/>
          </a:stretch>
        </p:blipFill>
        <p:spPr>
          <a:xfrm>
            <a:off x="4658501" y="313254"/>
            <a:ext cx="7236401" cy="2647082"/>
          </a:xfrm>
        </p:spPr>
      </p:pic>
      <p:sp>
        <p:nvSpPr>
          <p:cNvPr id="5" name="TextBox 4">
            <a:extLst>
              <a:ext uri="{FF2B5EF4-FFF2-40B4-BE49-F238E27FC236}">
                <a16:creationId xmlns:a16="http://schemas.microsoft.com/office/drawing/2014/main" id="{3FFC3FFC-416D-04FF-51D0-8FFAE921140D}"/>
              </a:ext>
            </a:extLst>
          </p:cNvPr>
          <p:cNvSpPr txBox="1"/>
          <p:nvPr/>
        </p:nvSpPr>
        <p:spPr>
          <a:xfrm>
            <a:off x="5049981" y="3441468"/>
            <a:ext cx="639664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mn-lt"/>
                <a:cs typeface="+mn-lt"/>
              </a:rPr>
              <a:t>When the slider on the left is reduced, efficiency has dropped causing the costs to increase for optimized logistics respective costs. This also brings the total cost up but only by the aggregated costs. When the slider is back on 1 the cost drops.</a:t>
            </a:r>
          </a:p>
        </p:txBody>
      </p:sp>
    </p:spTree>
    <p:extLst>
      <p:ext uri="{BB962C8B-B14F-4D97-AF65-F5344CB8AC3E}">
        <p14:creationId xmlns:p14="http://schemas.microsoft.com/office/powerpoint/2010/main" val="1710069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8">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0">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562DF7A-511C-71B3-57F8-56CA3AEE4E25}"/>
              </a:ext>
            </a:extLst>
          </p:cNvPr>
          <p:cNvSpPr>
            <a:spLocks noGrp="1"/>
          </p:cNvSpPr>
          <p:nvPr>
            <p:ph type="title"/>
          </p:nvPr>
        </p:nvSpPr>
        <p:spPr>
          <a:xfrm>
            <a:off x="1759287" y="798881"/>
            <a:ext cx="8673427" cy="1048945"/>
          </a:xfrm>
        </p:spPr>
        <p:txBody>
          <a:bodyPr>
            <a:normAutofit/>
          </a:bodyPr>
          <a:lstStyle/>
          <a:p>
            <a:r>
              <a:rPr lang="en-US">
                <a:solidFill>
                  <a:schemeClr val="tx1"/>
                </a:solidFill>
                <a:cs typeface="Calibri Light"/>
              </a:rPr>
              <a:t>Conclusion</a:t>
            </a:r>
            <a:endParaRPr lang="en-US">
              <a:solidFill>
                <a:schemeClr val="tx1"/>
              </a:solidFill>
            </a:endParaRPr>
          </a:p>
        </p:txBody>
      </p:sp>
      <p:graphicFrame>
        <p:nvGraphicFramePr>
          <p:cNvPr id="36" name="Content Placeholder 2">
            <a:extLst>
              <a:ext uri="{FF2B5EF4-FFF2-40B4-BE49-F238E27FC236}">
                <a16:creationId xmlns:a16="http://schemas.microsoft.com/office/drawing/2014/main" id="{6B2E723F-F03E-88C3-B055-82A9BA1775B5}"/>
              </a:ext>
            </a:extLst>
          </p:cNvPr>
          <p:cNvGraphicFramePr>
            <a:graphicFrameLocks noGrp="1"/>
          </p:cNvGraphicFramePr>
          <p:nvPr>
            <p:ph idx="1"/>
            <p:extLst>
              <p:ext uri="{D42A27DB-BD31-4B8C-83A1-F6EECF244321}">
                <p14:modId xmlns:p14="http://schemas.microsoft.com/office/powerpoint/2010/main" val="1129929555"/>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0844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DA04DBF5-8916-4A95-8F12-870B9CFB9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073762E0-2DD8-45BD-9EB6-CA5154A510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B9FD3837-AEE7-4B5B-82B3-3951DE1B6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F778B3BD-7B76-4989-BB6C-F50B089C34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DC77AAC1-76D2-46B0-AE46-91C8C3AC57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1BB54049-1401-43CD-A970-1E026BD5CB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55EDB9E9-84DE-4BC8-9D3C-A02B90B96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2C96582F-8723-44BC-BDC1-62D8FBDE3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DC381B08-A485-45D0-8C29-C2AB10B04B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DBB2158D-DAF7-4689-A44E-3E5032B886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5AC96EEC-F774-41C8-8679-C1217EC5E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ED08285C-CDBB-4DD6-A69D-4432B668A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87BB7B9B-327A-4D4D-AB93-11CB044ACA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360F57D7-4501-41A6-BA54-99E121136F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C37AD4AC-CE9F-4C58-A4E2-D48E2FA821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15EE3167-7FBB-48A3-8450-E72B525E8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C23095D8-5DD6-4F0A-BD74-ED5FB47F93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2A1F0E1B-819A-4255-B8AF-08110616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B167A410-29E3-4850-BEDC-B1362187FB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C809901A-3E02-4D2E-93C9-3F527EE975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6CD60056-ABC2-4076-B99B-A10B08D5F0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Question marks in a line and one question mark is lit">
            <a:extLst>
              <a:ext uri="{FF2B5EF4-FFF2-40B4-BE49-F238E27FC236}">
                <a16:creationId xmlns:a16="http://schemas.microsoft.com/office/drawing/2014/main" id="{E24D40BA-26B0-D5DC-5AC0-DACFDCFFB9F4}"/>
              </a:ext>
            </a:extLst>
          </p:cNvPr>
          <p:cNvPicPr>
            <a:picLocks noChangeAspect="1"/>
          </p:cNvPicPr>
          <p:nvPr/>
        </p:nvPicPr>
        <p:blipFill rotWithShape="1">
          <a:blip r:embed="rId2"/>
          <a:srcRect t="17667" b="31618"/>
          <a:stretch/>
        </p:blipFill>
        <p:spPr>
          <a:xfrm>
            <a:off x="1" y="10"/>
            <a:ext cx="12191695" cy="4120995"/>
          </a:xfrm>
          <a:prstGeom prst="rect">
            <a:avLst/>
          </a:prstGeom>
          <a:ln w="12700">
            <a:noFill/>
          </a:ln>
        </p:spPr>
      </p:pic>
      <p:grpSp>
        <p:nvGrpSpPr>
          <p:cNvPr id="58" name="Group 57">
            <a:extLst>
              <a:ext uri="{FF2B5EF4-FFF2-40B4-BE49-F238E27FC236}">
                <a16:creationId xmlns:a16="http://schemas.microsoft.com/office/drawing/2014/main" id="{D47EAB90-DF6D-419E-92FC-8F9B900DA3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59" name="Isosceles Triangle 39">
              <a:extLst>
                <a:ext uri="{FF2B5EF4-FFF2-40B4-BE49-F238E27FC236}">
                  <a16:creationId xmlns:a16="http://schemas.microsoft.com/office/drawing/2014/main" id="{631BC384-797E-4F79-A628-36053708B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1972066-EBE9-40A7-9650-AF6A838AC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4C6688F-A272-8AA7-8024-A0B3F837F625}"/>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a:t>Questions?</a:t>
            </a:r>
          </a:p>
        </p:txBody>
      </p:sp>
    </p:spTree>
    <p:extLst>
      <p:ext uri="{BB962C8B-B14F-4D97-AF65-F5344CB8AC3E}">
        <p14:creationId xmlns:p14="http://schemas.microsoft.com/office/powerpoint/2010/main" val="195810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B56073-0513-FAD4-0ACF-883DFC9F69B0}"/>
              </a:ext>
            </a:extLst>
          </p:cNvPr>
          <p:cNvSpPr>
            <a:spLocks noGrp="1"/>
          </p:cNvSpPr>
          <p:nvPr>
            <p:ph type="title"/>
          </p:nvPr>
        </p:nvSpPr>
        <p:spPr>
          <a:xfrm>
            <a:off x="7874928" y="1124998"/>
            <a:ext cx="3456122" cy="4589717"/>
          </a:xfrm>
        </p:spPr>
        <p:txBody>
          <a:bodyPr>
            <a:normAutofit/>
          </a:bodyPr>
          <a:lstStyle/>
          <a:p>
            <a:pPr algn="l"/>
            <a:r>
              <a:rPr lang="en-US" sz="4800">
                <a:cs typeface="Calibri Light"/>
              </a:rPr>
              <a:t>Introduction</a:t>
            </a:r>
            <a:endParaRPr lang="en-US" sz="4800"/>
          </a:p>
        </p:txBody>
      </p:sp>
      <p:sp>
        <p:nvSpPr>
          <p:cNvPr id="3" name="Content Placeholder 2">
            <a:extLst>
              <a:ext uri="{FF2B5EF4-FFF2-40B4-BE49-F238E27FC236}">
                <a16:creationId xmlns:a16="http://schemas.microsoft.com/office/drawing/2014/main" id="{83881952-355E-F64C-650A-ABD114632365}"/>
              </a:ext>
            </a:extLst>
          </p:cNvPr>
          <p:cNvSpPr>
            <a:spLocks noGrp="1"/>
          </p:cNvSpPr>
          <p:nvPr>
            <p:ph idx="1"/>
          </p:nvPr>
        </p:nvSpPr>
        <p:spPr>
          <a:xfrm>
            <a:off x="798577" y="794042"/>
            <a:ext cx="5427137" cy="5248622"/>
          </a:xfrm>
        </p:spPr>
        <p:txBody>
          <a:bodyPr>
            <a:normAutofit/>
          </a:bodyPr>
          <a:lstStyle/>
          <a:p>
            <a:pPr lvl="1"/>
            <a:r>
              <a:rPr lang="en-US">
                <a:latin typeface="Verdana"/>
                <a:ea typeface="Verdana"/>
              </a:rPr>
              <a:t>The AnyLogic model represents costs associated with a reverse logistics process that involves two parts. </a:t>
            </a:r>
            <a:endParaRPr lang="en-US"/>
          </a:p>
          <a:p>
            <a:pPr lvl="2">
              <a:buChar char="Ø"/>
            </a:pPr>
            <a:r>
              <a:rPr lang="en-US" sz="1600">
                <a:latin typeface="Verdana"/>
                <a:ea typeface="Verdana"/>
              </a:rPr>
              <a:t>First: collecting, storing, and transporting defective Electrical Vehicle Batteries. </a:t>
            </a:r>
            <a:endParaRPr lang="en-US" sz="1600">
              <a:latin typeface="Rockwell" panose="02060603020205020403"/>
              <a:ea typeface="Verdana"/>
            </a:endParaRPr>
          </a:p>
          <a:p>
            <a:pPr lvl="2">
              <a:buChar char="Ø"/>
            </a:pPr>
            <a:r>
              <a:rPr lang="en-US" sz="1600">
                <a:latin typeface="Verdana"/>
                <a:ea typeface="Verdana"/>
              </a:rPr>
              <a:t>Second: the recycling and remanufacturing of those defective Electrical Vehicle Batteries to convert them into a completely restored Electrical Vehicle Battery.</a:t>
            </a:r>
            <a:endParaRPr lang="en-US" sz="1600"/>
          </a:p>
          <a:p>
            <a:pPr lvl="1"/>
            <a:r>
              <a:rPr lang="en-US">
                <a:latin typeface="Verdana"/>
                <a:ea typeface="Verdana"/>
              </a:rPr>
              <a:t>Using an optimization and efficiency factors of both of those parts, we want to see how these costs are impacted.</a:t>
            </a:r>
          </a:p>
          <a:p>
            <a:endParaRPr lang="en-US" sz="1600"/>
          </a:p>
        </p:txBody>
      </p:sp>
    </p:spTree>
    <p:extLst>
      <p:ext uri="{BB962C8B-B14F-4D97-AF65-F5344CB8AC3E}">
        <p14:creationId xmlns:p14="http://schemas.microsoft.com/office/powerpoint/2010/main" val="221328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6334-2ED4-E1C2-62C6-8D775D40B237}"/>
              </a:ext>
            </a:extLst>
          </p:cNvPr>
          <p:cNvSpPr>
            <a:spLocks noGrp="1"/>
          </p:cNvSpPr>
          <p:nvPr>
            <p:ph type="title"/>
          </p:nvPr>
        </p:nvSpPr>
        <p:spPr/>
        <p:txBody>
          <a:bodyPr/>
          <a:lstStyle/>
          <a:p>
            <a:r>
              <a:rPr lang="en-US">
                <a:cs typeface="Calibri Light"/>
              </a:rPr>
              <a:t>What is a dynamic variable?</a:t>
            </a:r>
            <a:endParaRPr lang="en-US"/>
          </a:p>
        </p:txBody>
      </p:sp>
      <p:sp>
        <p:nvSpPr>
          <p:cNvPr id="3" name="Content Placeholder 2">
            <a:extLst>
              <a:ext uri="{FF2B5EF4-FFF2-40B4-BE49-F238E27FC236}">
                <a16:creationId xmlns:a16="http://schemas.microsoft.com/office/drawing/2014/main" id="{CC096F9D-5C12-199F-0881-473EA9524CA0}"/>
              </a:ext>
            </a:extLst>
          </p:cNvPr>
          <p:cNvSpPr>
            <a:spLocks noGrp="1"/>
          </p:cNvSpPr>
          <p:nvPr>
            <p:ph idx="1"/>
          </p:nvPr>
        </p:nvSpPr>
        <p:spPr/>
        <p:txBody>
          <a:bodyPr/>
          <a:lstStyle/>
          <a:p>
            <a:r>
              <a:rPr lang="en-US"/>
              <a:t>Values that are constantly re-evaluated according to the equations you define for them.</a:t>
            </a:r>
          </a:p>
          <a:p>
            <a:r>
              <a:rPr lang="en-US"/>
              <a:t>In our case the dynamic variable holds its cost divided by the parameter rates.</a:t>
            </a:r>
          </a:p>
          <a:p>
            <a:r>
              <a:rPr lang="en-US"/>
              <a:t>Our dynamic variables: Collection Cost, Transportation Cost, Storage Cost,  Total Cost of Electric Battery Recover, Recycling Cost, Remanufacturing Price, Recycling Fee</a:t>
            </a:r>
          </a:p>
        </p:txBody>
      </p:sp>
    </p:spTree>
    <p:extLst>
      <p:ext uri="{BB962C8B-B14F-4D97-AF65-F5344CB8AC3E}">
        <p14:creationId xmlns:p14="http://schemas.microsoft.com/office/powerpoint/2010/main" val="4994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EA6A-D0E0-C3B1-95A3-DA64E33B4FAB}"/>
              </a:ext>
            </a:extLst>
          </p:cNvPr>
          <p:cNvSpPr>
            <a:spLocks noGrp="1"/>
          </p:cNvSpPr>
          <p:nvPr>
            <p:ph type="title"/>
          </p:nvPr>
        </p:nvSpPr>
        <p:spPr/>
        <p:txBody>
          <a:bodyPr/>
          <a:lstStyle/>
          <a:p>
            <a:r>
              <a:rPr lang="en-US"/>
              <a:t>What is a parameter?</a:t>
            </a:r>
          </a:p>
        </p:txBody>
      </p:sp>
      <p:sp>
        <p:nvSpPr>
          <p:cNvPr id="3" name="Content Placeholder 2">
            <a:extLst>
              <a:ext uri="{FF2B5EF4-FFF2-40B4-BE49-F238E27FC236}">
                <a16:creationId xmlns:a16="http://schemas.microsoft.com/office/drawing/2014/main" id="{1A0505EC-B5ED-86FE-B5B1-F7EB4E61CADE}"/>
              </a:ext>
            </a:extLst>
          </p:cNvPr>
          <p:cNvSpPr>
            <a:spLocks noGrp="1"/>
          </p:cNvSpPr>
          <p:nvPr>
            <p:ph idx="1"/>
          </p:nvPr>
        </p:nvSpPr>
        <p:spPr/>
        <p:txBody>
          <a:bodyPr/>
          <a:lstStyle/>
          <a:p>
            <a:r>
              <a:rPr lang="en-US"/>
              <a:t>A parameter is normally a constant in a single simulation and is changed only when you need to adjust your model behavior.</a:t>
            </a:r>
          </a:p>
          <a:p>
            <a:r>
              <a:rPr lang="en-US"/>
              <a:t>In our case we defined the parameter as a rate of time per minute.</a:t>
            </a:r>
          </a:p>
          <a:p>
            <a:r>
              <a:rPr lang="en-US"/>
              <a:t>Our parameters with adjustable sliders are: Optimized Logistics and Efficiency of Recovery Process.</a:t>
            </a:r>
          </a:p>
        </p:txBody>
      </p:sp>
    </p:spTree>
    <p:extLst>
      <p:ext uri="{BB962C8B-B14F-4D97-AF65-F5344CB8AC3E}">
        <p14:creationId xmlns:p14="http://schemas.microsoft.com/office/powerpoint/2010/main" val="96322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7">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Rectangle 56">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5BCA5AEF-4618-EB4D-93DD-383B7134763C}"/>
              </a:ext>
            </a:extLst>
          </p:cNvPr>
          <p:cNvPicPr>
            <a:picLocks noChangeAspect="1"/>
          </p:cNvPicPr>
          <p:nvPr/>
        </p:nvPicPr>
        <p:blipFill>
          <a:blip r:embed="rId2"/>
          <a:stretch>
            <a:fillRect/>
          </a:stretch>
        </p:blipFill>
        <p:spPr>
          <a:xfrm>
            <a:off x="1413073" y="568335"/>
            <a:ext cx="9364793" cy="3230853"/>
          </a:xfrm>
          <a:prstGeom prst="rect">
            <a:avLst/>
          </a:prstGeom>
          <a:ln w="12700">
            <a:noFill/>
          </a:ln>
        </p:spPr>
      </p:pic>
      <p:grpSp>
        <p:nvGrpSpPr>
          <p:cNvPr id="59" name="Group 58">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0"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9CD8D59-621F-FB9C-E679-F04E522CA395}"/>
              </a:ext>
            </a:extLst>
          </p:cNvPr>
          <p:cNvSpPr>
            <a:spLocks noGrp="1"/>
          </p:cNvSpPr>
          <p:nvPr>
            <p:ph type="title"/>
          </p:nvPr>
        </p:nvSpPr>
        <p:spPr>
          <a:xfrm>
            <a:off x="1683982" y="4293388"/>
            <a:ext cx="8833655" cy="727748"/>
          </a:xfrm>
        </p:spPr>
        <p:txBody>
          <a:bodyPr vert="horz" lIns="228600" tIns="228600" rIns="228600" bIns="0" rtlCol="0" anchor="b">
            <a:noAutofit/>
          </a:bodyPr>
          <a:lstStyle/>
          <a:p>
            <a:pPr>
              <a:lnSpc>
                <a:spcPct val="80000"/>
              </a:lnSpc>
            </a:pPr>
            <a:r>
              <a:rPr lang="en-US" sz="2400"/>
              <a:t>Model</a:t>
            </a:r>
            <a:br>
              <a:rPr lang="en-US" sz="2400"/>
            </a:br>
            <a:r>
              <a:rPr lang="en-US" sz="2400"/>
              <a:t>Overview</a:t>
            </a:r>
            <a:endParaRPr lang="en-US" sz="2400">
              <a:cs typeface="Calibri Light"/>
            </a:endParaRPr>
          </a:p>
        </p:txBody>
      </p:sp>
    </p:spTree>
    <p:extLst>
      <p:ext uri="{BB962C8B-B14F-4D97-AF65-F5344CB8AC3E}">
        <p14:creationId xmlns:p14="http://schemas.microsoft.com/office/powerpoint/2010/main" val="128063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D193-1FF5-56DC-9142-5A951F28374B}"/>
              </a:ext>
            </a:extLst>
          </p:cNvPr>
          <p:cNvSpPr>
            <a:spLocks noGrp="1"/>
          </p:cNvSpPr>
          <p:nvPr>
            <p:ph type="title"/>
          </p:nvPr>
        </p:nvSpPr>
        <p:spPr/>
        <p:txBody>
          <a:bodyPr/>
          <a:lstStyle/>
          <a:p>
            <a:r>
              <a:rPr lang="en-US">
                <a:cs typeface="Calibri Light"/>
              </a:rPr>
              <a:t>Parameters</a:t>
            </a:r>
            <a:endParaRPr lang="en-US"/>
          </a:p>
        </p:txBody>
      </p:sp>
      <p:pic>
        <p:nvPicPr>
          <p:cNvPr id="6" name="Picture 4" descr="Diagram&#10;&#10;Description automatically generated">
            <a:extLst>
              <a:ext uri="{FF2B5EF4-FFF2-40B4-BE49-F238E27FC236}">
                <a16:creationId xmlns:a16="http://schemas.microsoft.com/office/drawing/2014/main" id="{2F1C592B-7E1C-ABF3-D4B8-E0B2AB30AD6B}"/>
              </a:ext>
            </a:extLst>
          </p:cNvPr>
          <p:cNvPicPr>
            <a:picLocks noChangeAspect="1"/>
          </p:cNvPicPr>
          <p:nvPr/>
        </p:nvPicPr>
        <p:blipFill>
          <a:blip r:embed="rId2"/>
          <a:stretch>
            <a:fillRect/>
          </a:stretch>
        </p:blipFill>
        <p:spPr>
          <a:xfrm>
            <a:off x="5060705" y="2291768"/>
            <a:ext cx="5652847" cy="4126423"/>
          </a:xfrm>
          <a:prstGeom prst="rect">
            <a:avLst/>
          </a:prstGeom>
          <a:ln w="9525">
            <a:noFill/>
          </a:ln>
        </p:spPr>
      </p:pic>
      <p:pic>
        <p:nvPicPr>
          <p:cNvPr id="10" name="Picture 5" descr="Graphical user interface&#10;&#10;Description automatically generated">
            <a:extLst>
              <a:ext uri="{FF2B5EF4-FFF2-40B4-BE49-F238E27FC236}">
                <a16:creationId xmlns:a16="http://schemas.microsoft.com/office/drawing/2014/main" id="{637B18A1-46C9-6EF2-F76B-029F6D9302DD}"/>
              </a:ext>
            </a:extLst>
          </p:cNvPr>
          <p:cNvPicPr>
            <a:picLocks noChangeAspect="1"/>
          </p:cNvPicPr>
          <p:nvPr/>
        </p:nvPicPr>
        <p:blipFill>
          <a:blip r:embed="rId3"/>
          <a:stretch>
            <a:fillRect/>
          </a:stretch>
        </p:blipFill>
        <p:spPr>
          <a:xfrm>
            <a:off x="5005012" y="482610"/>
            <a:ext cx="5652362" cy="1807932"/>
          </a:xfrm>
          <a:prstGeom prst="rect">
            <a:avLst/>
          </a:prstGeom>
          <a:ln w="9525">
            <a:noFill/>
          </a:ln>
        </p:spPr>
      </p:pic>
    </p:spTree>
    <p:extLst>
      <p:ext uri="{BB962C8B-B14F-4D97-AF65-F5344CB8AC3E}">
        <p14:creationId xmlns:p14="http://schemas.microsoft.com/office/powerpoint/2010/main" val="223541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D193-1FF5-56DC-9142-5A951F28374B}"/>
              </a:ext>
            </a:extLst>
          </p:cNvPr>
          <p:cNvSpPr>
            <a:spLocks noGrp="1"/>
          </p:cNvSpPr>
          <p:nvPr>
            <p:ph type="title"/>
          </p:nvPr>
        </p:nvSpPr>
        <p:spPr/>
        <p:txBody>
          <a:bodyPr/>
          <a:lstStyle/>
          <a:p>
            <a:r>
              <a:rPr lang="en-US">
                <a:cs typeface="Calibri Light"/>
              </a:rPr>
              <a:t>Parameters</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F53E18DE-EA11-3601-DBDB-264D97B8BB01}"/>
              </a:ext>
            </a:extLst>
          </p:cNvPr>
          <p:cNvPicPr>
            <a:picLocks noGrp="1" noChangeAspect="1"/>
          </p:cNvPicPr>
          <p:nvPr>
            <p:ph idx="1"/>
          </p:nvPr>
        </p:nvPicPr>
        <p:blipFill>
          <a:blip r:embed="rId2"/>
          <a:stretch>
            <a:fillRect/>
          </a:stretch>
        </p:blipFill>
        <p:spPr>
          <a:xfrm>
            <a:off x="5060619" y="475349"/>
            <a:ext cx="5524179" cy="1814350"/>
          </a:xfrm>
        </p:spPr>
      </p:pic>
      <p:pic>
        <p:nvPicPr>
          <p:cNvPr id="5" name="Picture 5">
            <a:extLst>
              <a:ext uri="{FF2B5EF4-FFF2-40B4-BE49-F238E27FC236}">
                <a16:creationId xmlns:a16="http://schemas.microsoft.com/office/drawing/2014/main" id="{A7D670E2-B27B-F48D-7345-B62404DBA243}"/>
              </a:ext>
            </a:extLst>
          </p:cNvPr>
          <p:cNvPicPr>
            <a:picLocks noChangeAspect="1"/>
          </p:cNvPicPr>
          <p:nvPr/>
        </p:nvPicPr>
        <p:blipFill>
          <a:blip r:embed="rId3"/>
          <a:stretch>
            <a:fillRect/>
          </a:stretch>
        </p:blipFill>
        <p:spPr>
          <a:xfrm>
            <a:off x="5060196" y="2293510"/>
            <a:ext cx="5653437" cy="4143690"/>
          </a:xfrm>
          <a:prstGeom prst="rect">
            <a:avLst/>
          </a:prstGeom>
        </p:spPr>
      </p:pic>
    </p:spTree>
    <p:extLst>
      <p:ext uri="{BB962C8B-B14F-4D97-AF65-F5344CB8AC3E}">
        <p14:creationId xmlns:p14="http://schemas.microsoft.com/office/powerpoint/2010/main" val="295868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D193-1FF5-56DC-9142-5A951F28374B}"/>
              </a:ext>
            </a:extLst>
          </p:cNvPr>
          <p:cNvSpPr>
            <a:spLocks noGrp="1"/>
          </p:cNvSpPr>
          <p:nvPr>
            <p:ph type="title"/>
          </p:nvPr>
        </p:nvSpPr>
        <p:spPr/>
        <p:txBody>
          <a:bodyPr/>
          <a:lstStyle/>
          <a:p>
            <a:r>
              <a:rPr lang="en-US">
                <a:cs typeface="Calibri Light"/>
              </a:rPr>
              <a:t>Dynamic Variables</a:t>
            </a:r>
            <a:endParaRPr lang="en-US"/>
          </a:p>
        </p:txBody>
      </p:sp>
      <p:pic>
        <p:nvPicPr>
          <p:cNvPr id="7" name="Picture 7" descr="Graphical user interface, text, application&#10;&#10;Description automatically generated">
            <a:extLst>
              <a:ext uri="{FF2B5EF4-FFF2-40B4-BE49-F238E27FC236}">
                <a16:creationId xmlns:a16="http://schemas.microsoft.com/office/drawing/2014/main" id="{3019D987-9520-A859-120B-F3DB649BE879}"/>
              </a:ext>
            </a:extLst>
          </p:cNvPr>
          <p:cNvPicPr>
            <a:picLocks noChangeAspect="1"/>
          </p:cNvPicPr>
          <p:nvPr/>
        </p:nvPicPr>
        <p:blipFill>
          <a:blip r:embed="rId2"/>
          <a:stretch>
            <a:fillRect/>
          </a:stretch>
        </p:blipFill>
        <p:spPr>
          <a:xfrm>
            <a:off x="4590535" y="2649178"/>
            <a:ext cx="3721443" cy="1430928"/>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5D037643-D031-24BA-BF4A-C794396A6F6E}"/>
              </a:ext>
            </a:extLst>
          </p:cNvPr>
          <p:cNvPicPr>
            <a:picLocks noChangeAspect="1"/>
          </p:cNvPicPr>
          <p:nvPr/>
        </p:nvPicPr>
        <p:blipFill>
          <a:blip r:embed="rId3"/>
          <a:stretch>
            <a:fillRect/>
          </a:stretch>
        </p:blipFill>
        <p:spPr>
          <a:xfrm>
            <a:off x="8307859" y="4072332"/>
            <a:ext cx="3721443" cy="1411226"/>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4CCF334D-488A-A4EF-4B1C-4497F4AB5793}"/>
              </a:ext>
            </a:extLst>
          </p:cNvPr>
          <p:cNvPicPr>
            <a:picLocks noChangeAspect="1"/>
          </p:cNvPicPr>
          <p:nvPr/>
        </p:nvPicPr>
        <p:blipFill>
          <a:blip r:embed="rId4"/>
          <a:stretch>
            <a:fillRect/>
          </a:stretch>
        </p:blipFill>
        <p:spPr>
          <a:xfrm>
            <a:off x="4590535" y="4074202"/>
            <a:ext cx="3721443" cy="1392042"/>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0C0185A2-232E-ABF7-6F50-5C8F81678BBD}"/>
              </a:ext>
            </a:extLst>
          </p:cNvPr>
          <p:cNvPicPr>
            <a:picLocks noChangeAspect="1"/>
          </p:cNvPicPr>
          <p:nvPr/>
        </p:nvPicPr>
        <p:blipFill>
          <a:blip r:embed="rId5"/>
          <a:stretch>
            <a:fillRect/>
          </a:stretch>
        </p:blipFill>
        <p:spPr>
          <a:xfrm>
            <a:off x="8307859" y="2651734"/>
            <a:ext cx="3721443" cy="1384626"/>
          </a:xfrm>
          <a:prstGeom prst="rect">
            <a:avLst/>
          </a:prstGeom>
        </p:spPr>
      </p:pic>
      <p:pic>
        <p:nvPicPr>
          <p:cNvPr id="11" name="Picture 11" descr="Graphical user interface, text, application&#10;&#10;Description automatically generated">
            <a:extLst>
              <a:ext uri="{FF2B5EF4-FFF2-40B4-BE49-F238E27FC236}">
                <a16:creationId xmlns:a16="http://schemas.microsoft.com/office/drawing/2014/main" id="{26C6AB63-90E5-2C04-DEBA-D4079A1DC676}"/>
              </a:ext>
            </a:extLst>
          </p:cNvPr>
          <p:cNvPicPr>
            <a:picLocks noChangeAspect="1"/>
          </p:cNvPicPr>
          <p:nvPr/>
        </p:nvPicPr>
        <p:blipFill>
          <a:blip r:embed="rId6"/>
          <a:stretch>
            <a:fillRect/>
          </a:stretch>
        </p:blipFill>
        <p:spPr>
          <a:xfrm>
            <a:off x="8307859" y="1286924"/>
            <a:ext cx="3721443" cy="1385462"/>
          </a:xfrm>
          <a:prstGeom prst="rect">
            <a:avLst/>
          </a:prstGeom>
        </p:spPr>
      </p:pic>
      <p:pic>
        <p:nvPicPr>
          <p:cNvPr id="12" name="Picture 12" descr="Graphical user interface, text, application&#10;&#10;Description automatically generated">
            <a:extLst>
              <a:ext uri="{FF2B5EF4-FFF2-40B4-BE49-F238E27FC236}">
                <a16:creationId xmlns:a16="http://schemas.microsoft.com/office/drawing/2014/main" id="{548A3279-9526-B3E0-E131-314A088D13CD}"/>
              </a:ext>
            </a:extLst>
          </p:cNvPr>
          <p:cNvPicPr>
            <a:picLocks noChangeAspect="1"/>
          </p:cNvPicPr>
          <p:nvPr/>
        </p:nvPicPr>
        <p:blipFill>
          <a:blip r:embed="rId7"/>
          <a:stretch>
            <a:fillRect/>
          </a:stretch>
        </p:blipFill>
        <p:spPr>
          <a:xfrm>
            <a:off x="4590535" y="1290936"/>
            <a:ext cx="3721443" cy="1372289"/>
          </a:xfrm>
          <a:prstGeom prst="rect">
            <a:avLst/>
          </a:prstGeom>
        </p:spPr>
      </p:pic>
    </p:spTree>
    <p:extLst>
      <p:ext uri="{BB962C8B-B14F-4D97-AF65-F5344CB8AC3E}">
        <p14:creationId xmlns:p14="http://schemas.microsoft.com/office/powerpoint/2010/main" val="249537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9"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5"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4CCD193-1FF5-56DC-9142-5A951F28374B}"/>
              </a:ext>
            </a:extLst>
          </p:cNvPr>
          <p:cNvSpPr>
            <a:spLocks noGrp="1"/>
          </p:cNvSpPr>
          <p:nvPr>
            <p:ph type="title"/>
          </p:nvPr>
        </p:nvSpPr>
        <p:spPr>
          <a:xfrm>
            <a:off x="1378425" y="5199797"/>
            <a:ext cx="9435152" cy="789673"/>
          </a:xfrm>
        </p:spPr>
        <p:txBody>
          <a:bodyPr vert="horz" lIns="228600" tIns="228600" rIns="228600" bIns="0" rtlCol="0" anchor="ctr">
            <a:normAutofit/>
          </a:bodyPr>
          <a:lstStyle/>
          <a:p>
            <a:pPr>
              <a:lnSpc>
                <a:spcPct val="80000"/>
              </a:lnSpc>
            </a:pPr>
            <a:r>
              <a:rPr lang="en-US">
                <a:solidFill>
                  <a:schemeClr val="bg1"/>
                </a:solidFill>
              </a:rPr>
              <a:t>Graphs</a:t>
            </a:r>
          </a:p>
        </p:txBody>
      </p:sp>
      <p:sp>
        <p:nvSpPr>
          <p:cNvPr id="58"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7B1BE4EF-13EA-8183-CE70-207119C53C93}"/>
              </a:ext>
            </a:extLst>
          </p:cNvPr>
          <p:cNvPicPr>
            <a:picLocks noChangeAspect="1"/>
          </p:cNvPicPr>
          <p:nvPr/>
        </p:nvPicPr>
        <p:blipFill>
          <a:blip r:embed="rId2"/>
          <a:stretch>
            <a:fillRect/>
          </a:stretch>
        </p:blipFill>
        <p:spPr>
          <a:xfrm>
            <a:off x="845499" y="612574"/>
            <a:ext cx="4891832" cy="3864547"/>
          </a:xfrm>
          <a:prstGeom prst="rect">
            <a:avLst/>
          </a:prstGeom>
        </p:spPr>
      </p:pic>
      <p:pic>
        <p:nvPicPr>
          <p:cNvPr id="3" name="Picture 3" descr="Chart&#10;&#10;Description automatically generated">
            <a:extLst>
              <a:ext uri="{FF2B5EF4-FFF2-40B4-BE49-F238E27FC236}">
                <a16:creationId xmlns:a16="http://schemas.microsoft.com/office/drawing/2014/main" id="{4CAA3CB1-66AA-7AE0-1D66-E7C373F0F05E}"/>
              </a:ext>
            </a:extLst>
          </p:cNvPr>
          <p:cNvPicPr>
            <a:picLocks noChangeAspect="1"/>
          </p:cNvPicPr>
          <p:nvPr/>
        </p:nvPicPr>
        <p:blipFill>
          <a:blip r:embed="rId3"/>
          <a:stretch>
            <a:fillRect/>
          </a:stretch>
        </p:blipFill>
        <p:spPr>
          <a:xfrm>
            <a:off x="6256867" y="929261"/>
            <a:ext cx="5300660" cy="3259904"/>
          </a:xfrm>
          <a:prstGeom prst="rect">
            <a:avLst/>
          </a:prstGeom>
        </p:spPr>
      </p:pic>
    </p:spTree>
    <p:extLst>
      <p:ext uri="{BB962C8B-B14F-4D97-AF65-F5344CB8AC3E}">
        <p14:creationId xmlns:p14="http://schemas.microsoft.com/office/powerpoint/2010/main" val="1571538312"/>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Atlas</vt:lpstr>
      <vt:lpstr>Modeling Battery Restoration</vt:lpstr>
      <vt:lpstr>Introduction</vt:lpstr>
      <vt:lpstr>What is a dynamic variable?</vt:lpstr>
      <vt:lpstr>What is a parameter?</vt:lpstr>
      <vt:lpstr>Model Overview</vt:lpstr>
      <vt:lpstr>Parameters</vt:lpstr>
      <vt:lpstr>Parameters</vt:lpstr>
      <vt:lpstr>Dynamic Variables</vt:lpstr>
      <vt:lpstr>Graphs</vt:lpstr>
      <vt:lpstr>Results</vt:lpstr>
      <vt:lpstr>Results </vt:lpstr>
      <vt:lpstr>Results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2023-04-18T16:05:55Z</dcterms:created>
  <dcterms:modified xsi:type="dcterms:W3CDTF">2023-04-24T16:36:59Z</dcterms:modified>
</cp:coreProperties>
</file>